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5"/>
  </p:notesMasterIdLst>
  <p:sldIdLst>
    <p:sldId id="744" r:id="rId2"/>
    <p:sldId id="753" r:id="rId3"/>
    <p:sldId id="79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86395"/>
  </p:normalViewPr>
  <p:slideViewPr>
    <p:cSldViewPr snapToGrid="0">
      <p:cViewPr varScale="1">
        <p:scale>
          <a:sx n="78" d="100"/>
          <a:sy n="78" d="100"/>
        </p:scale>
        <p:origin x="192" y="8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Chart Title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E7-A641-B6D9-409EB383C4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E7-A641-B6D9-409EB383C47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3E7-A641-B6D9-409EB383C47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3E7-A641-B6D9-409EB383C47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F300DD5-E1D0-7244-9E1D-8061F4D3F5B1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3E7-A641-B6D9-409EB383C47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2D31745-9792-9D43-937D-B274C95ED62B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3E7-A641-B6D9-409EB383C47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5EC3818-4525-B841-8CE9-D2CDCED8D440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93E7-A641-B6D9-409EB383C47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5BBE9F5-998C-574B-BF8C-1964F3296F85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3E7-A641-B6D9-409EB383C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E7-A641-B6D9-409EB383C47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C-EC40-960B-D32EAB82FBCC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C-EC40-960B-D32EAB82FBC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0109B35-6B2E-9F49-A8CF-9813752DF210}" type="PERCENTAGE">
                      <a:rPr lang="en-US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AAC-EC40-960B-D32EAB82FB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Data 1</c:v>
                </c:pt>
                <c:pt idx="1">
                  <c:v>Data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AAC-EC40-960B-D32EAB82FBC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F04C9-D607-4D96-813E-923F11CCC0C1}" type="datetimeFigureOut">
              <a:t>3/24/26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85F02-D199-4D7D-927E-2100B14E6C7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43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5B2DF-8516-4D15-E0FD-495A4A3CD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10940E-4DEC-C76E-2B08-951092010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1E315-68BF-AC21-88D9-A82888ACF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AC82A-1CCB-6BA6-D97F-E67A5020B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A98F-0CF5-A749-AD60-7DEFB62039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0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B689D-4929-DA3D-E146-0EDC08A4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9F3521-4242-4C42-96B4-123096C07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6C4A0-6943-CC26-9DAF-8F6B0FE65F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6C455-40EB-98BA-2E88-8AFED9A03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A98F-0CF5-A749-AD60-7DEFB62039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6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2605C-0644-984A-007F-F46898778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AE3699-CA3D-F987-08CF-74391605C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91802-BBF4-F71D-10BC-05352BC83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8E5CD-3AE0-2538-9D84-1AE0DA35CC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FA98F-0CF5-A749-AD60-7DEFB62039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3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ucomm.unl.edu/brand" TargetMode="External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hyperlink" Target="https://ucomm.unl.edu/brand/colors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6F14-E1FC-740A-524E-0E9BFB7E7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888FA-56D6-8A21-E771-FDA87881212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>
              <a:lnSpc>
                <a:spcPct val="120000"/>
              </a:lnSpc>
              <a:buClr>
                <a:schemeClr val="tx1"/>
              </a:buClr>
              <a:defRPr/>
            </a:lvl2pPr>
            <a:lvl3pPr>
              <a:lnSpc>
                <a:spcPct val="120000"/>
              </a:lnSpc>
              <a:buClr>
                <a:schemeClr val="tx1"/>
              </a:buClr>
              <a:defRPr/>
            </a:lvl3pPr>
            <a:lvl4pPr>
              <a:lnSpc>
                <a:spcPct val="120000"/>
              </a:lnSpc>
              <a:buClr>
                <a:schemeClr val="tx1"/>
              </a:buClr>
              <a:defRPr/>
            </a:lvl4pPr>
            <a:lvl5pPr marL="2114550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48BD5-326E-2AC1-0127-DD2DC3A6FC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FFE7DAC5-C116-97E2-4D94-AC5DC3B61A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05" y="5866284"/>
            <a:ext cx="3445723" cy="8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6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AFEF0A-97D1-2595-0C46-A6A53FE1E8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1042" y="3520440"/>
            <a:ext cx="5450958" cy="3337560"/>
          </a:xfrm>
          <a:solidFill>
            <a:schemeClr val="bg2">
              <a:alpha val="50247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48E264C0-10FE-435C-223E-E4E9D31CB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1042" y="0"/>
            <a:ext cx="5450958" cy="3337560"/>
          </a:xfrm>
          <a:solidFill>
            <a:schemeClr val="bg2">
              <a:alpha val="50247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B63A91-2A49-36FB-3EA9-4EB3524B6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52578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0D5B8-AA1A-4187-C05E-FCA322AD8C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253BD2-2A10-40DD-76B2-3554310CFCC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EFFC1DE-63A5-1707-D02A-E5F5CC433C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32A3599-A902-2F8B-672F-2071C3E3C7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66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F1662E-002A-46D4-C9D2-0662CB193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alpha val="50000"/>
            </a:schemeClr>
          </a:solidFill>
          <a:ln>
            <a:noFill/>
          </a:ln>
        </p:spPr>
        <p:txBody>
          <a:bodyPr anchor="t"/>
          <a:lstStyle>
            <a:lvl1pPr marL="0" indent="0" algn="l">
              <a:buNone/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0129F-0295-61CB-D377-D8834B26ED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3BD11C0-328D-795F-2D68-BF048E621E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1CCD701-C420-B8A3-810F-E70139052ED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95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F1662E-002A-46D4-C9D2-0662CB193B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alpha val="50000"/>
            </a:schemeClr>
          </a:solidFill>
          <a:ln>
            <a:noFill/>
          </a:ln>
        </p:spPr>
        <p:txBody>
          <a:bodyPr anchor="t"/>
          <a:lstStyle>
            <a:lvl1pPr marL="0" indent="0" algn="l">
              <a:buNone/>
              <a:defRPr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D7EF6-ED70-D62D-D2C0-198F84FADF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429000"/>
            <a:ext cx="91440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6000" b="0" i="0" spc="0">
                <a:solidFill>
                  <a:schemeClr val="bg1"/>
                </a:solidFill>
                <a:effectLst>
                  <a:outerShdw blurRad="1004565" dir="5400000" sx="100397" sy="100397" algn="ctr" rotWithShape="0">
                    <a:schemeClr val="tx1">
                      <a:alpha val="25191"/>
                    </a:schemeClr>
                  </a:outerShdw>
                </a:effectLst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5A088-C24E-B5DD-0211-39E40C938A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8E2C5F3-6D32-DD6B-8CAF-F29335EC1D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AF58E2-B4B6-88EC-7A45-652C66AC5AF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5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2242-5759-B152-CAD6-902EFE121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BD803556-2D1D-5BB0-4801-DE4C5C1DD8BD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279984" y="1832223"/>
            <a:ext cx="7632032" cy="4293018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video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30C56C-A3B9-2366-151B-9F22B29103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EE01AA6-5534-E9A7-C062-7627B3F71A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B65020-EE68-1E7F-0A3F-B992F37E436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10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2242-5759-B152-CAD6-902EFE121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BD803556-2D1D-5BB0-4801-DE4C5C1DD8BD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4094328" y="1835151"/>
            <a:ext cx="7259472" cy="4083453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video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67DF4-86F3-CB7E-8687-A5F8945D00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FB0556-953E-5CC9-F8D4-4C96C118783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3106003" cy="4083453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FAAE93E-9903-7A7C-481D-0853554128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2545EC-8FCC-E58A-BA3B-E8B66CB32F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37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Vertica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529A7C1-D8F2-FE8A-B103-E9AD8B710B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677725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Media Placeholder 6">
            <a:extLst>
              <a:ext uri="{FF2B5EF4-FFF2-40B4-BE49-F238E27FC236}">
                <a16:creationId xmlns:a16="http://schemas.microsoft.com/office/drawing/2014/main" id="{1BB848F1-DF35-F924-D6BE-577E8859420A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7964091" y="352425"/>
            <a:ext cx="3389709" cy="6026150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video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8FD537-4FAA-9690-A034-92F49266DA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AE30ECB-7E52-7BD6-F0EC-393CB54AAA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1825625"/>
            <a:ext cx="6777249" cy="4552950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F0926DE-1536-6339-C652-1340024EBE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8115F22-8850-A88D-1106-2C059E7AF3E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40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C6D3099D-67F2-1697-692B-B4367ED2590D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489700" y="352425"/>
            <a:ext cx="5092700" cy="6026150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A2A01A-6FEC-CCCD-4A36-8AE0305F5C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550065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1A479-EB2D-7399-D0AC-437C01075B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C8D117-7CA7-EF44-BF14-13A7738FA62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38199" y="1825625"/>
            <a:ext cx="5500651" cy="4552950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9E53D32-E5B2-DFD2-B088-589DA8A4ED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32C0827-583E-B293-47E9-D0DBE564B23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57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laying Metr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654C7-19E5-B626-A9F6-5958F3173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10EFF-6F56-464D-6025-9183EAA5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F2AD9-83E6-FEFD-350C-E45B181235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6D1718-43F4-B94E-88B3-915AE71D28DB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D4E49AB-764B-9683-A5A9-C57C37FE88CC}"/>
              </a:ext>
            </a:extLst>
          </p:cNvPr>
          <p:cNvGraphicFramePr/>
          <p:nvPr userDrawn="1"/>
        </p:nvGraphicFramePr>
        <p:xfrm>
          <a:off x="838200" y="2573079"/>
          <a:ext cx="2881004" cy="3565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4468BC0-B4ED-7F4D-94A4-95227470AEA0}"/>
              </a:ext>
            </a:extLst>
          </p:cNvPr>
          <p:cNvGraphicFramePr/>
          <p:nvPr userDrawn="1"/>
        </p:nvGraphicFramePr>
        <p:xfrm>
          <a:off x="4210681" y="2573079"/>
          <a:ext cx="2689849" cy="3565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FF96A7-BD28-2519-AC79-D1DD9079B613}"/>
              </a:ext>
            </a:extLst>
          </p:cNvPr>
          <p:cNvSpPr txBox="1"/>
          <p:nvPr userDrawn="1"/>
        </p:nvSpPr>
        <p:spPr>
          <a:xfrm>
            <a:off x="8215745" y="2410691"/>
            <a:ext cx="31380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tx2"/>
                </a:solidFill>
              </a:rPr>
              <a:t>XX%</a:t>
            </a:r>
          </a:p>
          <a:p>
            <a:r>
              <a:rPr lang="en-US" sz="2000" b="0">
                <a:solidFill>
                  <a:schemeClr val="tx1"/>
                </a:solidFill>
              </a:rPr>
              <a:t>Metric description 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22F50C-9783-C2AC-F7F1-9EC79EE0D72F}"/>
              </a:ext>
            </a:extLst>
          </p:cNvPr>
          <p:cNvSpPr txBox="1"/>
          <p:nvPr userDrawn="1"/>
        </p:nvSpPr>
        <p:spPr>
          <a:xfrm>
            <a:off x="8215744" y="4128242"/>
            <a:ext cx="31380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1"/>
                </a:solidFill>
              </a:rPr>
              <a:t>XX%</a:t>
            </a:r>
          </a:p>
          <a:p>
            <a:r>
              <a:rPr lang="en-US" sz="2000" b="0">
                <a:solidFill>
                  <a:schemeClr val="tx1"/>
                </a:solidFill>
              </a:rPr>
              <a:t>Metric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4108643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1">
            <a:extLst>
              <a:ext uri="{FF2B5EF4-FFF2-40B4-BE49-F238E27FC236}">
                <a16:creationId xmlns:a16="http://schemas.microsoft.com/office/drawing/2014/main" id="{37020F62-B894-E379-21C8-B2F95250249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0" y="1835151"/>
            <a:ext cx="5257800" cy="4543423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C6D3099D-67F2-1697-692B-B4367ED2590D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489700" y="352425"/>
            <a:ext cx="5092700" cy="6026150"/>
          </a:xfrm>
          <a:solidFill>
            <a:schemeClr val="bg2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11012C-8656-BB88-01EE-C9ADB3AA37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52578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498C8-63B5-C5DD-FAA3-3DE375CA48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DFAD4FB-C339-2FB6-1E9A-4BB6EF8D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B6E697-4C7A-3F6E-B022-5D1841A4F2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9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5E9E5-C0A3-25DA-DBDD-330BFFE72F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12C11574-B905-C01B-F56B-CC89C4F7743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1866900"/>
            <a:ext cx="10515600" cy="4483100"/>
          </a:xfrm>
          <a:solidFill>
            <a:schemeClr val="bg2">
              <a:alpha val="5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39773-2F0C-25B9-6787-B86DD9A761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3BD1B54-80BF-1B95-B677-0C1D94F29F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04C280-9CE2-1493-0B78-4C0193F454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71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7F84A0-32F4-9463-3901-8D8174BF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24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4A44DA-C238-0D70-7681-DEC2DAE250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D8F0C07-8D9F-9C0D-6654-ACE06901CB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BF2883-05D0-9499-8C9F-119186497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908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 Our Grit, Our Gl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9FDF8F-3EFB-6375-01F6-8743E35C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990" y="1527660"/>
            <a:ext cx="6256020" cy="3802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8344C0-1835-E932-0D7C-2221EDC4FE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5BDA3EC-0CC0-3883-1715-53623F415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137A415-3449-18D9-8B6A-8507620A1DB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59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nd Contact Inf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3DFD46-A161-B532-D803-802269E6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5E67AE-30EA-29B7-3949-1415DBE3DD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044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D46D1B-10B8-F5B0-D366-D916F6F268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6"/>
            <a:ext cx="9144000" cy="9933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D4BD038-5F7A-2D26-55BA-DEDCAFBD51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602056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Presenter Name: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D802DCE-FD26-016F-BF04-06AFA6C0A9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9" y="5065834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6417C0-3C17-6B28-A087-9A62B446E9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3999" y="5529612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Phone Number:</a:t>
            </a:r>
          </a:p>
        </p:txBody>
      </p:sp>
    </p:spTree>
    <p:extLst>
      <p:ext uri="{BB962C8B-B14F-4D97-AF65-F5344CB8AC3E}">
        <p14:creationId xmlns:p14="http://schemas.microsoft.com/office/powerpoint/2010/main" val="338791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and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26398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77430"/>
            <a:ext cx="9144000" cy="99331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4758410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3999" y="5222188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Email: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3999" y="5685966"/>
            <a:ext cx="9144000" cy="376252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8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Phone Number: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E11EE-F3F5-1604-8041-8CB6DFD103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5327" y="488825"/>
            <a:ext cx="1851298" cy="237177"/>
          </a:xfrm>
          <a:prstGeom prst="rect">
            <a:avLst/>
          </a:prstGeom>
        </p:spPr>
      </p:pic>
      <p:pic>
        <p:nvPicPr>
          <p:cNvPr id="9" name="Picture 8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A9495507-9B61-569A-EE61-C88B4593A0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846" y="269223"/>
            <a:ext cx="725656" cy="676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D893D-C09F-AAC5-0EF9-D8A1441522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50850" y="409543"/>
            <a:ext cx="1055304" cy="3957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D296F6-1ECC-9C1C-EF92-62533CDF971D}"/>
              </a:ext>
            </a:extLst>
          </p:cNvPr>
          <p:cNvSpPr/>
          <p:nvPr userDrawn="1"/>
        </p:nvSpPr>
        <p:spPr>
          <a:xfrm>
            <a:off x="0" y="1220505"/>
            <a:ext cx="12192000" cy="27432"/>
          </a:xfrm>
          <a:prstGeom prst="rect">
            <a:avLst/>
          </a:prstGeom>
          <a:solidFill>
            <a:srgbClr val="EBEB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78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7D2CBA-C5C1-887A-2C15-C6CE907D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3DC7B8-BD85-782C-C34A-FF915ABEB0D9}"/>
              </a:ext>
            </a:extLst>
          </p:cNvPr>
          <p:cNvSpPr txBox="1"/>
          <p:nvPr/>
        </p:nvSpPr>
        <p:spPr>
          <a:xfrm>
            <a:off x="6191536" y="6349624"/>
            <a:ext cx="5825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effectLst/>
              </a:rPr>
              <a:t>The University of Nebraska does not discriminate based upon any protected status. Please see </a:t>
            </a:r>
            <a:r>
              <a:rPr lang="en-US" sz="800" err="1">
                <a:solidFill>
                  <a:schemeClr val="bg1"/>
                </a:solidFill>
                <a:effectLst/>
              </a:rPr>
              <a:t>go.unl.edu</a:t>
            </a:r>
            <a:r>
              <a:rPr lang="en-US" sz="800">
                <a:solidFill>
                  <a:schemeClr val="bg1"/>
                </a:solidFill>
                <a:effectLst/>
              </a:rPr>
              <a:t>/nondiscrimination. </a:t>
            </a:r>
            <a:br>
              <a:rPr lang="en-US" sz="800">
                <a:solidFill>
                  <a:schemeClr val="bg1"/>
                </a:solidFill>
                <a:effectLst/>
              </a:rPr>
            </a:br>
            <a:r>
              <a:rPr lang="en-US" sz="800">
                <a:solidFill>
                  <a:schemeClr val="bg1"/>
                </a:solidFill>
                <a:effectLst/>
              </a:rPr>
              <a:t>©2023. The Board of Regents of the University of Nebraska.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91279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Ti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1CEDBB-E477-2680-55BA-10CC14C463A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Template Tips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C7B82-A1EF-CA4A-1DEB-B738530D6231}"/>
              </a:ext>
            </a:extLst>
          </p:cNvPr>
          <p:cNvSpPr txBox="1"/>
          <p:nvPr userDrawn="1"/>
        </p:nvSpPr>
        <p:spPr>
          <a:xfrm>
            <a:off x="0" y="0"/>
            <a:ext cx="12192000" cy="560923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t">
            <a:spAutoFit/>
          </a:bodyPr>
          <a:lstStyle/>
          <a:p>
            <a:pPr lvl="1">
              <a:lnSpc>
                <a:spcPct val="200000"/>
              </a:lnSpc>
            </a:pPr>
            <a:endParaRPr lang="en-US" i="1">
              <a:solidFill>
                <a:schemeClr val="accent3"/>
              </a:solidFill>
            </a:endParaRPr>
          </a:p>
        </p:txBody>
      </p:sp>
      <p:pic>
        <p:nvPicPr>
          <p:cNvPr id="8" name="Graphic 7" descr="Warning with solid fill">
            <a:extLst>
              <a:ext uri="{FF2B5EF4-FFF2-40B4-BE49-F238E27FC236}">
                <a16:creationId xmlns:a16="http://schemas.microsoft.com/office/drawing/2014/main" id="{135B6913-27B8-9788-9412-97BB6C3920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3781" y="59044"/>
            <a:ext cx="442834" cy="442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502754-1944-E5D9-832C-7BE1E2DDFB15}"/>
              </a:ext>
            </a:extLst>
          </p:cNvPr>
          <p:cNvSpPr txBox="1"/>
          <p:nvPr userDrawn="1"/>
        </p:nvSpPr>
        <p:spPr>
          <a:xfrm>
            <a:off x="838200" y="106613"/>
            <a:ext cx="1135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3"/>
                </a:solidFill>
              </a:rPr>
              <a:t>This slide is for guidance and should be removed from the PowerPoint when the build is complete.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001CDC3-CDA2-F9A7-D7B6-0346FE1967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marR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The default fonts are acceptable This Template meets </a:t>
            </a:r>
            <a:r>
              <a:rPr lang="en-US">
                <a:hlinkClick r:id="rId3"/>
              </a:rPr>
              <a:t>UNL brand standards</a:t>
            </a:r>
            <a:r>
              <a:rPr lang="en-US"/>
              <a:t> and provides users with an easy way to create on-brand presentations. Below are some tips that will make building the presentation a little easier.</a:t>
            </a:r>
          </a:p>
          <a:p>
            <a:r>
              <a:rPr lang="en-US"/>
              <a:t>and available across all Microsoft Office products.</a:t>
            </a:r>
          </a:p>
          <a:p>
            <a:endParaRPr lang="en-US"/>
          </a:p>
          <a:p>
            <a:r>
              <a:rPr lang="en-US">
                <a:hlinkClick r:id="rId4"/>
              </a:rPr>
              <a:t>UNL’s color pallet</a:t>
            </a:r>
            <a:r>
              <a:rPr lang="en-US"/>
              <a:t> is built into the template color theme. &gt;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When inserting a graph, chart, table, etc., it will automatically be styled according to brand standards. To adjust colors, use the built-in color theme.</a:t>
            </a:r>
          </a:p>
          <a:p>
            <a:r>
              <a:rPr lang="en-US"/>
              <a:t>Slide numbers will automatically be included as slides are added. You can override this function if desired. Intro, Outro, Title and Section Title slides do not have page numbers.</a:t>
            </a:r>
          </a:p>
          <a:p>
            <a:r>
              <a:rPr lang="en-US"/>
              <a:t>Using the Icons function in the Insert tab is an easy way to include consistent icons throughout a presentation.</a:t>
            </a:r>
          </a:p>
          <a:p>
            <a:r>
              <a:rPr lang="en-US"/>
              <a:t>If inserting a photo with a transparent background into a grey placeholder block, you can remove the grey background color in the Shape Format tab.</a:t>
            </a:r>
          </a:p>
          <a:p>
            <a:r>
              <a:rPr lang="en-US"/>
              <a:t>A variety of slide layouts can be found in the New Slide drop down menu in the Home or Insert tabs.</a:t>
            </a:r>
          </a:p>
        </p:txBody>
      </p:sp>
      <p:pic>
        <p:nvPicPr>
          <p:cNvPr id="10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0063EDE2-DBF1-3F4E-3CD3-20C4D3B42E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36719" y="2765705"/>
            <a:ext cx="2182484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57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Gl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ED1EF5-66F1-244A-B20F-F8BF4CA95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" y="0"/>
            <a:ext cx="11572875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24100" y="457201"/>
            <a:ext cx="8286750" cy="36385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="0" i="0">
                <a:solidFill>
                  <a:schemeClr val="tx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67000" y="1028701"/>
            <a:ext cx="8877300" cy="4683407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rgbClr val="D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BE951C-3295-CA4F-B6F5-BB04961B1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6" y="3014334"/>
            <a:ext cx="953654" cy="833078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46EC2DA8-1199-9745-A1F2-769683C88F3F}"/>
              </a:ext>
            </a:extLst>
          </p:cNvPr>
          <p:cNvSpPr/>
          <p:nvPr userDrawn="1"/>
        </p:nvSpPr>
        <p:spPr>
          <a:xfrm>
            <a:off x="10896600" y="562927"/>
            <a:ext cx="1295400" cy="180023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985682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AA5C-F6A3-4F9F-65F3-D0A7443D4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9578ED-4C9F-16DE-9428-01ADAFD55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E890B-9787-BF10-37EA-56016984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7811-514A-1B49-A758-BAE9C929FF51}" type="datetimeFigureOut">
              <a:rPr lang="en-US" smtClean="0"/>
              <a:t>3/24/26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43F11-3609-83E6-EA19-C81AD423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33AF6-17BA-A0EC-8486-34DE2767E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12A64-EB04-BF42-B49F-3DB4DC74F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26398"/>
            <a:ext cx="9144000" cy="225895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77429"/>
            <a:ext cx="9144000" cy="129940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1" y="5206004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1" y="5511302"/>
            <a:ext cx="9144000" cy="186810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Presentation Location: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1" y="5816600"/>
            <a:ext cx="9144000" cy="186810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Presentation Date: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EE11EE-F3F5-1604-8041-8CB6DFD103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5327" y="488825"/>
            <a:ext cx="1851298" cy="237177"/>
          </a:xfrm>
          <a:prstGeom prst="rect">
            <a:avLst/>
          </a:prstGeom>
        </p:spPr>
      </p:pic>
      <p:pic>
        <p:nvPicPr>
          <p:cNvPr id="9" name="Picture 8" descr="A red and white sign&#10;&#10;Description automatically generated with low confidence">
            <a:extLst>
              <a:ext uri="{FF2B5EF4-FFF2-40B4-BE49-F238E27FC236}">
                <a16:creationId xmlns:a16="http://schemas.microsoft.com/office/drawing/2014/main" id="{A9495507-9B61-569A-EE61-C88B4593A0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846" y="269223"/>
            <a:ext cx="725656" cy="676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D893D-C09F-AAC5-0EF9-D8A1441522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50850" y="409543"/>
            <a:ext cx="1055304" cy="3957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D296F6-1ECC-9C1C-EF92-62533CDF971D}"/>
              </a:ext>
            </a:extLst>
          </p:cNvPr>
          <p:cNvSpPr/>
          <p:nvPr userDrawn="1"/>
        </p:nvSpPr>
        <p:spPr>
          <a:xfrm>
            <a:off x="0" y="1220505"/>
            <a:ext cx="12192000" cy="27432"/>
          </a:xfrm>
          <a:prstGeom prst="rect">
            <a:avLst/>
          </a:prstGeom>
          <a:solidFill>
            <a:srgbClr val="EBEBE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7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19CFDE5-CE9E-8A94-E5EF-A967899AAF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4FF22-E12C-7E5B-CE9A-21F971DFF2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82FF0-813E-EB2F-4E89-48263C2EBC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5"/>
            <a:ext cx="9144000" cy="129940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DFD46-A161-B532-D803-802269E69D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C55407-B2AB-B015-9108-2BA39C6B01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1" y="5206004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Presenter Name: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84C267B-F002-F043-981C-6C7C01751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1" y="5511302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Presentation Location: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FDAF813-EE81-38B1-6924-F7EF6D9074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1" y="5816600"/>
            <a:ext cx="9144000" cy="176654"/>
          </a:xfrm>
          <a:noFill/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600" i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Presentation Date:</a:t>
            </a:r>
          </a:p>
        </p:txBody>
      </p:sp>
    </p:spTree>
    <p:extLst>
      <p:ext uri="{BB962C8B-B14F-4D97-AF65-F5344CB8AC3E}">
        <p14:creationId xmlns:p14="http://schemas.microsoft.com/office/powerpoint/2010/main" val="340976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841DAB0-4625-9F7D-3B84-F94D44DA0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98"/>
          <a:stretch/>
        </p:blipFill>
        <p:spPr>
          <a:xfrm>
            <a:off x="0" y="6220047"/>
            <a:ext cx="12192000" cy="6379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7617EE-2FF8-6A9E-76D0-2270E1DEF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6000" b="0" i="0" spc="0">
                <a:solidFill>
                  <a:schemeClr val="tx2"/>
                </a:solidFill>
                <a:latin typeface="+mj-lt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6CD8306-DE0D-D08A-91E3-C3A3E88221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21075"/>
            <a:ext cx="914400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Subtitle. Do Not Use this Slide for the Main Title.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01F3B-C794-D151-4A91-EF8746AD36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285847" y="279212"/>
            <a:ext cx="3644708" cy="1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36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C6F14-E1FC-740A-524E-0E9BFB7E7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888FA-56D6-8A21-E771-FDA87881212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>
              <a:lnSpc>
                <a:spcPct val="120000"/>
              </a:lnSpc>
              <a:buClr>
                <a:schemeClr val="tx1"/>
              </a:buClr>
              <a:defRPr/>
            </a:lvl2pPr>
            <a:lvl3pPr>
              <a:lnSpc>
                <a:spcPct val="120000"/>
              </a:lnSpc>
              <a:buClr>
                <a:schemeClr val="tx1"/>
              </a:buClr>
              <a:defRPr/>
            </a:lvl3pPr>
            <a:lvl4pPr>
              <a:lnSpc>
                <a:spcPct val="120000"/>
              </a:lnSpc>
              <a:buClr>
                <a:schemeClr val="tx1"/>
              </a:buClr>
              <a:defRPr/>
            </a:lvl4pPr>
            <a:lvl5pPr marL="2114550" indent="-28575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CB2F86-12EF-0F35-005A-F7BA1EE388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74A5EC2-A649-29F4-04EF-D6B22028F2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48BD5-326E-2AC1-0127-DD2DC3A6FCC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7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4A88-2BD7-CF22-2033-FE298AE5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72F1E-C087-4E7D-9697-2D6216AB3C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E4936-25A1-5E56-9BBD-D715D13E1B5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D149FD-717B-D2CA-ADF0-3CB0208CD1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6E81969-76C6-EEBB-8EF2-AF934C523B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60435-E389-5567-5F66-5EDED4EC8E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62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373B7-3B92-83AE-9052-5359925F3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6D3ED-33F4-4F0A-8EED-70D526A3C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782487"/>
          </a:xfrm>
        </p:spPr>
        <p:txBody>
          <a:bodyPr anchor="b">
            <a:noAutofit/>
          </a:bodyPr>
          <a:lstStyle>
            <a:lvl1pPr marL="0" indent="0">
              <a:lnSpc>
                <a:spcPct val="120000"/>
              </a:lnSpc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8A0FD-3EEF-D305-6A92-0250CBC0385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600"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200"/>
            </a:lvl2pPr>
            <a:lvl3pPr>
              <a:lnSpc>
                <a:spcPct val="120000"/>
              </a:lnSpc>
              <a:buClr>
                <a:schemeClr val="tx1"/>
              </a:buClr>
              <a:defRPr/>
            </a:lvl3pPr>
            <a:lvl4pPr>
              <a:lnSpc>
                <a:spcPct val="120000"/>
              </a:lnSpc>
              <a:buClr>
                <a:schemeClr val="tx1"/>
              </a:buClr>
              <a:defRPr/>
            </a:lvl4pPr>
            <a:lvl5pPr>
              <a:lnSpc>
                <a:spcPct val="12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77BA25-3F6E-1EF7-4DF1-24AE401C6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782487"/>
          </a:xfrm>
        </p:spPr>
        <p:txBody>
          <a:bodyPr anchor="b">
            <a:noAutofit/>
          </a:bodyPr>
          <a:lstStyle>
            <a:lvl1pPr marL="0" indent="0">
              <a:lnSpc>
                <a:spcPct val="120000"/>
              </a:lnSpc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762AD2-D035-F29E-C8D7-5F6251A66B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7BEBB2-BD2E-DDDA-CFF0-50F25C94745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69027" y="2505075"/>
            <a:ext cx="5183187" cy="368458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600"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200"/>
            </a:lvl2pPr>
            <a:lvl3pPr>
              <a:lnSpc>
                <a:spcPct val="120000"/>
              </a:lnSpc>
              <a:buClr>
                <a:schemeClr val="tx1"/>
              </a:buClr>
              <a:defRPr/>
            </a:lvl3pPr>
            <a:lvl4pPr>
              <a:lnSpc>
                <a:spcPct val="120000"/>
              </a:lnSpc>
              <a:buClr>
                <a:schemeClr val="tx1"/>
              </a:buClr>
              <a:defRPr/>
            </a:lvl4pPr>
            <a:lvl5pPr>
              <a:lnSpc>
                <a:spcPct val="12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DA3832B-5F1F-9D68-A6BE-99B6AD621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09F899A-7C6B-8F0B-8013-5A25158B4F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8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AFEF0A-97D1-2595-0C46-A6A53FE1E8C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41042" y="0"/>
            <a:ext cx="5450958" cy="6858000"/>
          </a:xfrm>
          <a:solidFill>
            <a:schemeClr val="bg2">
              <a:alpha val="50247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774B8AA-53F7-8B80-C456-54E01C14E0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2425"/>
            <a:ext cx="5257800" cy="132556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4E3D6-E048-EBD1-B1A3-CDCCEEDCD3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8748217" y="6537219"/>
            <a:ext cx="3220872" cy="12714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2A00CB-4DB1-4119-5E78-0383406C56D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838200" y="1825625"/>
            <a:ext cx="5257800" cy="4351338"/>
          </a:xfrm>
        </p:spPr>
        <p:txBody>
          <a:bodyPr>
            <a:noAutofit/>
          </a:bodyPr>
          <a:lstStyle>
            <a:lvl1pPr marL="457200" indent="-457200">
              <a:lnSpc>
                <a:spcPct val="120000"/>
              </a:lnSpc>
              <a:buFont typeface="Arial" panose="020B0604020202020204" pitchFamily="34" charset="0"/>
              <a:buChar char="•"/>
              <a:defRPr/>
            </a:lvl1pPr>
            <a:lvl2pPr marL="800100" indent="-3429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57300" indent="-34290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573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114550" indent="-285750">
              <a:lnSpc>
                <a:spcPct val="120000"/>
              </a:lnSpc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Bullet Level Two</a:t>
            </a:r>
          </a:p>
          <a:p>
            <a:pPr lvl="2"/>
            <a:r>
              <a:rPr lang="en-US"/>
              <a:t>Bullet Level Three</a:t>
            </a:r>
          </a:p>
          <a:p>
            <a:pPr lvl="3"/>
            <a:r>
              <a:rPr lang="en-US"/>
              <a:t>Bullet Level Four</a:t>
            </a:r>
          </a:p>
          <a:p>
            <a:pPr lvl="4"/>
            <a:r>
              <a:rPr lang="en-US"/>
              <a:t>Bullet Level Five</a:t>
            </a:r>
          </a:p>
          <a:p>
            <a:pPr lvl="4"/>
            <a:endParaRPr lang="en-US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4C0F373-3A7E-2F76-FC39-D411F27766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6376338"/>
            <a:ext cx="7818780" cy="365125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200" i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Optional Section Indicator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959D99-5AAA-7EE6-9EDE-05BFF83BC2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544" y="6376338"/>
            <a:ext cx="725656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75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58CEE-410D-A0D2-8EAF-B8CBFB7F9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B0427-A9BC-8BEC-9079-4C39DF473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1CC79-1CE9-9BCB-EEEA-CA8D20BEF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D1718-43F4-B94E-88B3-915AE71D28D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DFC69254-A89A-F882-2B37-11BC63D15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52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1" r:id="rId2"/>
    <p:sldLayoutId id="2147483712" r:id="rId3"/>
    <p:sldLayoutId id="2147483692" r:id="rId4"/>
    <p:sldLayoutId id="2147483697" r:id="rId5"/>
    <p:sldLayoutId id="2147483693" r:id="rId6"/>
    <p:sldLayoutId id="2147483695" r:id="rId7"/>
    <p:sldLayoutId id="2147483696" r:id="rId8"/>
    <p:sldLayoutId id="2147483699" r:id="rId9"/>
    <p:sldLayoutId id="2147483703" r:id="rId10"/>
    <p:sldLayoutId id="2147483694" r:id="rId11"/>
    <p:sldLayoutId id="2147483704" r:id="rId12"/>
    <p:sldLayoutId id="2147483708" r:id="rId13"/>
    <p:sldLayoutId id="2147483710" r:id="rId14"/>
    <p:sldLayoutId id="2147483709" r:id="rId15"/>
    <p:sldLayoutId id="2147483700" r:id="rId16"/>
    <p:sldLayoutId id="2147483673" r:id="rId17"/>
    <p:sldLayoutId id="2147483705" r:id="rId18"/>
    <p:sldLayoutId id="2147483706" r:id="rId19"/>
    <p:sldLayoutId id="2147483698" r:id="rId20"/>
    <p:sldLayoutId id="2147483707" r:id="rId21"/>
    <p:sldLayoutId id="2147483711" r:id="rId22"/>
    <p:sldLayoutId id="2147483725" r:id="rId23"/>
    <p:sldLayoutId id="2147483702" r:id="rId24"/>
    <p:sldLayoutId id="2147483674" r:id="rId25"/>
    <p:sldLayoutId id="2147483689" r:id="rId26"/>
    <p:sldLayoutId id="2147483690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04DBCA-D302-4584-2EF8-60F43007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E015D0-C38A-2E94-9616-FCD022DC10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85487" y="136155"/>
            <a:ext cx="9021027" cy="6001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 pitchFamily="2" charset="77"/>
                <a:ea typeface="+mn-ea"/>
                <a:cs typeface="Calibri Light" panose="020F0302020204030204" pitchFamily="34" charset="0"/>
              </a:rPr>
              <a:t>Strategic Alignment: IANR, UNL, and the NU System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wald" pitchFamily="2" charset="77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434E9C-539E-E935-7A72-0C2755BF855C}"/>
              </a:ext>
            </a:extLst>
          </p:cNvPr>
          <p:cNvSpPr>
            <a:spLocks/>
          </p:cNvSpPr>
          <p:nvPr/>
        </p:nvSpPr>
        <p:spPr>
          <a:xfrm>
            <a:off x="928202" y="481717"/>
            <a:ext cx="162503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D00000"/>
                </a:solidFill>
                <a:effectLst/>
                <a:uLnTx/>
                <a:uFillTx/>
                <a:latin typeface="Oswald" pitchFamily="2" charset="77"/>
                <a:ea typeface="Times New Roman" panose="02020603050405020304" pitchFamily="18" charset="0"/>
                <a:cs typeface="Calibri Light" panose="020F0302020204030204" pitchFamily="34" charset="0"/>
              </a:rPr>
              <a:t>IANR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CE7AE-D808-FF9E-BCC8-3E02B4F4312D}"/>
              </a:ext>
            </a:extLst>
          </p:cNvPr>
          <p:cNvSpPr txBox="1"/>
          <p:nvPr/>
        </p:nvSpPr>
        <p:spPr>
          <a:xfrm>
            <a:off x="770547" y="1971984"/>
            <a:ext cx="19403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Work Sans" pitchFamily="2" charset="77"/>
                <a:cs typeface="Calibri Light" panose="020F0302020204030204" pitchFamily="34" charset="0"/>
              </a:rPr>
              <a:t>Strategic Directions</a:t>
            </a:r>
          </a:p>
        </p:txBody>
      </p:sp>
      <p:cxnSp>
        <p:nvCxnSpPr>
          <p:cNvPr id="34" name="Straight Arrow Connector 33" descr="Downward arrow indicating that the IANR Strategic Direction lead to IANR’s 3 Pillars">
            <a:extLst>
              <a:ext uri="{FF2B5EF4-FFF2-40B4-BE49-F238E27FC236}">
                <a16:creationId xmlns:a16="http://schemas.microsoft.com/office/drawing/2014/main" id="{343C04B8-EF38-6ECF-29DB-54E578142A5C}"/>
              </a:ext>
            </a:extLst>
          </p:cNvPr>
          <p:cNvCxnSpPr>
            <a:cxnSpLocks/>
          </p:cNvCxnSpPr>
          <p:nvPr/>
        </p:nvCxnSpPr>
        <p:spPr>
          <a:xfrm>
            <a:off x="1681655" y="3217711"/>
            <a:ext cx="0" cy="5570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207E00D-065C-61FE-5C91-1C624866B834}"/>
              </a:ext>
            </a:extLst>
          </p:cNvPr>
          <p:cNvSpPr txBox="1"/>
          <p:nvPr/>
        </p:nvSpPr>
        <p:spPr>
          <a:xfrm>
            <a:off x="1002207" y="3911467"/>
            <a:ext cx="147702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Work Sans" pitchFamily="2" charset="77"/>
                <a:cs typeface="Calibri Light" panose="020F0302020204030204" pitchFamily="34" charset="0"/>
              </a:rPr>
              <a:t>3 Pillars</a:t>
            </a:r>
          </a:p>
        </p:txBody>
      </p:sp>
      <p:cxnSp>
        <p:nvCxnSpPr>
          <p:cNvPr id="36" name="Straight Arrow Connector 35" descr="Downward arrow indicating that IANR’s 3 Piallars lead to IANR’s 11 Strategic Aims">
            <a:extLst>
              <a:ext uri="{FF2B5EF4-FFF2-40B4-BE49-F238E27FC236}">
                <a16:creationId xmlns:a16="http://schemas.microsoft.com/office/drawing/2014/main" id="{34A5C74B-4093-A3A4-0DA0-F3CC3A029B38}"/>
              </a:ext>
            </a:extLst>
          </p:cNvPr>
          <p:cNvCxnSpPr>
            <a:cxnSpLocks/>
          </p:cNvCxnSpPr>
          <p:nvPr/>
        </p:nvCxnSpPr>
        <p:spPr>
          <a:xfrm>
            <a:off x="1681655" y="4749596"/>
            <a:ext cx="0" cy="5570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034491-5C59-A5B3-EE76-3DEC03376223}"/>
              </a:ext>
            </a:extLst>
          </p:cNvPr>
          <p:cNvSpPr txBox="1"/>
          <p:nvPr/>
        </p:nvSpPr>
        <p:spPr>
          <a:xfrm>
            <a:off x="770547" y="5451191"/>
            <a:ext cx="19403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Work Sans" pitchFamily="2" charset="77"/>
                <a:cs typeface="Calibri Light" panose="020F0302020204030204" pitchFamily="34" charset="0"/>
              </a:rPr>
              <a:t>11 Strategic Aims</a:t>
            </a:r>
            <a:endParaRPr lang="en-US" sz="2400" dirty="0">
              <a:latin typeface="Work Sans" pitchFamily="2" charset="77"/>
            </a:endParaRPr>
          </a:p>
        </p:txBody>
      </p:sp>
      <p:cxnSp>
        <p:nvCxnSpPr>
          <p:cNvPr id="23" name="Straight Arrow Connector 22" descr="Left-right arrow indicating the similarities between the three elements of the IANR Strategic Direction and the three elements of the UNL Bold Path Forward.">
            <a:extLst>
              <a:ext uri="{FF2B5EF4-FFF2-40B4-BE49-F238E27FC236}">
                <a16:creationId xmlns:a16="http://schemas.microsoft.com/office/drawing/2014/main" id="{9E067094-7619-F8FE-83DC-D8FE0FB8209B}"/>
              </a:ext>
            </a:extLst>
          </p:cNvPr>
          <p:cNvCxnSpPr>
            <a:cxnSpLocks/>
          </p:cNvCxnSpPr>
          <p:nvPr/>
        </p:nvCxnSpPr>
        <p:spPr>
          <a:xfrm flipH="1">
            <a:off x="3402725" y="2454165"/>
            <a:ext cx="572813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0A48F096-02CC-08BC-E29F-DDEA2003DC01}"/>
              </a:ext>
            </a:extLst>
          </p:cNvPr>
          <p:cNvSpPr txBox="1">
            <a:spLocks/>
          </p:cNvSpPr>
          <p:nvPr/>
        </p:nvSpPr>
        <p:spPr>
          <a:xfrm>
            <a:off x="4913004" y="481717"/>
            <a:ext cx="2365992" cy="1325563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kern="0">
                <a:solidFill>
                  <a:srgbClr val="D00000"/>
                </a:solidFill>
                <a:latin typeface="Oswald" pitchFamily="2" charset="77"/>
                <a:ea typeface="Times New Roman" panose="02020603050405020304" pitchFamily="18" charset="0"/>
                <a:cs typeface="Calibri Light" panose="020F0302020204030204" pitchFamily="34" charset="0"/>
              </a:rPr>
              <a:t>UNL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5D4A0-59F6-23C3-89D5-87220F1631CF}"/>
              </a:ext>
            </a:extLst>
          </p:cNvPr>
          <p:cNvSpPr txBox="1"/>
          <p:nvPr/>
        </p:nvSpPr>
        <p:spPr>
          <a:xfrm>
            <a:off x="4430418" y="1941184"/>
            <a:ext cx="333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atin typeface="Work Sans" pitchFamily="2" charset="77"/>
                <a:cs typeface="Calibri Light" panose="020F0302020204030204" pitchFamily="34" charset="0"/>
              </a:rPr>
              <a:t>Our Bold Path Forward</a:t>
            </a:r>
            <a:br>
              <a:rPr lang="en-US" sz="2400" b="1" dirty="0">
                <a:latin typeface="Work Sans" pitchFamily="2" charset="77"/>
                <a:cs typeface="Calibri Light" panose="020F0302020204030204" pitchFamily="34" charset="0"/>
              </a:rPr>
            </a:br>
            <a:r>
              <a:rPr lang="en-US" sz="2400" b="1" dirty="0">
                <a:latin typeface="Work Sans" pitchFamily="2" charset="77"/>
                <a:cs typeface="Calibri Light" panose="020F0302020204030204" pitchFamily="34" charset="0"/>
              </a:rPr>
              <a:t> </a:t>
            </a:r>
            <a:r>
              <a:rPr lang="en-US" sz="1800" dirty="0">
                <a:latin typeface="Work Sans" pitchFamily="2" charset="77"/>
                <a:cs typeface="Calibri Light" panose="020F0302020204030204" pitchFamily="34" charset="0"/>
              </a:rPr>
              <a:t>(</a:t>
            </a:r>
            <a:r>
              <a:rPr lang="en-US" sz="1800" i="1" dirty="0">
                <a:latin typeface="Work Sans" pitchFamily="2" charset="77"/>
                <a:cs typeface="Calibri Light" panose="020F0302020204030204" pitchFamily="34" charset="0"/>
              </a:rPr>
              <a:t>Development Phase)  </a:t>
            </a:r>
            <a:endParaRPr lang="en-US" sz="2400" i="1" dirty="0">
              <a:latin typeface="Work Sans" pitchFamily="2" charset="77"/>
              <a:cs typeface="Calibri Light" panose="020F0302020204030204" pitchFamily="34" charset="0"/>
            </a:endParaRPr>
          </a:p>
        </p:txBody>
      </p:sp>
      <p:cxnSp>
        <p:nvCxnSpPr>
          <p:cNvPr id="37" name="Straight Arrow Connector 36" descr="Downward arrow indicating the UNL Bold Path Forward leads to the UNL PIllars.">
            <a:extLst>
              <a:ext uri="{FF2B5EF4-FFF2-40B4-BE49-F238E27FC236}">
                <a16:creationId xmlns:a16="http://schemas.microsoft.com/office/drawing/2014/main" id="{DACC60EA-8311-59EB-B1FE-5E5E361E6454}"/>
              </a:ext>
            </a:extLst>
          </p:cNvPr>
          <p:cNvCxnSpPr>
            <a:cxnSpLocks/>
          </p:cNvCxnSpPr>
          <p:nvPr/>
        </p:nvCxnSpPr>
        <p:spPr>
          <a:xfrm>
            <a:off x="6096000" y="3217711"/>
            <a:ext cx="0" cy="5570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ABC5620-DD5F-4DE4-BF94-2A386E892580}"/>
              </a:ext>
            </a:extLst>
          </p:cNvPr>
          <p:cNvSpPr txBox="1"/>
          <p:nvPr/>
        </p:nvSpPr>
        <p:spPr>
          <a:xfrm>
            <a:off x="5492133" y="3911467"/>
            <a:ext cx="120773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Work Sans" pitchFamily="2" charset="77"/>
                <a:cs typeface="Calibri Light" panose="020F0302020204030204" pitchFamily="34" charset="0"/>
              </a:rPr>
              <a:t>Pillars</a:t>
            </a:r>
            <a:endParaRPr lang="en-US" sz="2400" dirty="0">
              <a:latin typeface="Work Sans" pitchFamily="2" charset="77"/>
            </a:endParaRPr>
          </a:p>
        </p:txBody>
      </p:sp>
      <p:cxnSp>
        <p:nvCxnSpPr>
          <p:cNvPr id="38" name="Straight Arrow Connector 37" descr="Downward arrow indicating the UNL Pillars lead to the UNL Strategic Opportunities">
            <a:extLst>
              <a:ext uri="{FF2B5EF4-FFF2-40B4-BE49-F238E27FC236}">
                <a16:creationId xmlns:a16="http://schemas.microsoft.com/office/drawing/2014/main" id="{EAF5B35B-7571-B437-2B74-8ED7CE50313A}"/>
              </a:ext>
            </a:extLst>
          </p:cNvPr>
          <p:cNvCxnSpPr>
            <a:cxnSpLocks/>
          </p:cNvCxnSpPr>
          <p:nvPr/>
        </p:nvCxnSpPr>
        <p:spPr>
          <a:xfrm>
            <a:off x="6096000" y="4749596"/>
            <a:ext cx="0" cy="5570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15DFD1A-596E-BE44-6745-54FE13EE2C2F}"/>
              </a:ext>
            </a:extLst>
          </p:cNvPr>
          <p:cNvSpPr txBox="1"/>
          <p:nvPr/>
        </p:nvSpPr>
        <p:spPr>
          <a:xfrm>
            <a:off x="4386667" y="5451191"/>
            <a:ext cx="341866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Work Sans" pitchFamily="2" charset="77"/>
                <a:cs typeface="Calibri Light" panose="020F0302020204030204" pitchFamily="34" charset="0"/>
              </a:rPr>
              <a:t>Strategic Opportunities</a:t>
            </a:r>
          </a:p>
        </p:txBody>
      </p:sp>
      <p:cxnSp>
        <p:nvCxnSpPr>
          <p:cNvPr id="26" name="Straight Arrow Connector 25" descr="Left-right arrow indicating the similarities between the three elements of the UNL Bold Path Forward and the three elements of the NU System Odyssey to the Extraordinary.">
            <a:extLst>
              <a:ext uri="{FF2B5EF4-FFF2-40B4-BE49-F238E27FC236}">
                <a16:creationId xmlns:a16="http://schemas.microsoft.com/office/drawing/2014/main" id="{76C50381-A15D-5EAE-4B22-C1E9BF9D042B}"/>
              </a:ext>
            </a:extLst>
          </p:cNvPr>
          <p:cNvCxnSpPr>
            <a:cxnSpLocks/>
          </p:cNvCxnSpPr>
          <p:nvPr/>
        </p:nvCxnSpPr>
        <p:spPr>
          <a:xfrm flipH="1">
            <a:off x="8057493" y="2454165"/>
            <a:ext cx="572813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2DE68C52-0B45-54F7-EF5C-B29ED1CD9535}"/>
              </a:ext>
            </a:extLst>
          </p:cNvPr>
          <p:cNvSpPr txBox="1">
            <a:spLocks/>
          </p:cNvSpPr>
          <p:nvPr/>
        </p:nvSpPr>
        <p:spPr>
          <a:xfrm>
            <a:off x="9112432" y="488267"/>
            <a:ext cx="2239612" cy="1325563"/>
          </a:xfrm>
          <a:prstGeom prst="rect">
            <a:avLst/>
          </a:prstGeom>
        </p:spPr>
        <p:txBody>
          <a:bodyPr anchor="b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kern="0">
                <a:solidFill>
                  <a:srgbClr val="D00000"/>
                </a:solidFill>
                <a:latin typeface="Oswald" pitchFamily="2" charset="77"/>
                <a:ea typeface="Times New Roman" panose="02020603050405020304" pitchFamily="18" charset="0"/>
                <a:cs typeface="Calibri Light" panose="020F0302020204030204" pitchFamily="34" charset="0"/>
              </a:rPr>
              <a:t>NU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1B03F-B79A-9F49-7EC5-F1DBE4C303A6}"/>
              </a:ext>
            </a:extLst>
          </p:cNvPr>
          <p:cNvSpPr txBox="1"/>
          <p:nvPr/>
        </p:nvSpPr>
        <p:spPr>
          <a:xfrm>
            <a:off x="8926523" y="1947734"/>
            <a:ext cx="26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Work Sans" pitchFamily="2" charset="77"/>
                <a:cs typeface="Calibri Light" panose="020F0302020204030204" pitchFamily="34" charset="0"/>
              </a:rPr>
              <a:t>Odyssey to the Extraordinary</a:t>
            </a:r>
          </a:p>
        </p:txBody>
      </p:sp>
      <p:cxnSp>
        <p:nvCxnSpPr>
          <p:cNvPr id="39" name="Straight Arrow Connector 38" descr="Downward arrow indicating the NU System Odyssey to the Extraordinary leads to the NU System 5 Pillars.">
            <a:extLst>
              <a:ext uri="{FF2B5EF4-FFF2-40B4-BE49-F238E27FC236}">
                <a16:creationId xmlns:a16="http://schemas.microsoft.com/office/drawing/2014/main" id="{E4AC0B8F-2871-4DA9-A4D7-ED1EFF919D8A}"/>
              </a:ext>
            </a:extLst>
          </p:cNvPr>
          <p:cNvCxnSpPr>
            <a:cxnSpLocks/>
          </p:cNvCxnSpPr>
          <p:nvPr/>
        </p:nvCxnSpPr>
        <p:spPr>
          <a:xfrm>
            <a:off x="10221310" y="3217711"/>
            <a:ext cx="0" cy="5570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F024EB0-9F86-474C-E4D1-B1226EB80F76}"/>
              </a:ext>
            </a:extLst>
          </p:cNvPr>
          <p:cNvSpPr txBox="1"/>
          <p:nvPr/>
        </p:nvSpPr>
        <p:spPr>
          <a:xfrm>
            <a:off x="9514879" y="3918017"/>
            <a:ext cx="14347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Work Sans" pitchFamily="2" charset="77"/>
                <a:cs typeface="Calibri Light" panose="020F0302020204030204" pitchFamily="34" charset="0"/>
              </a:rPr>
              <a:t>5 Pillars</a:t>
            </a:r>
            <a:endParaRPr lang="en-US" sz="2400">
              <a:latin typeface="Work Sans" pitchFamily="2" charset="77"/>
            </a:endParaRPr>
          </a:p>
        </p:txBody>
      </p:sp>
      <p:cxnSp>
        <p:nvCxnSpPr>
          <p:cNvPr id="40" name="Straight Arrow Connector 39" descr="Downward arrow indicating the NU System 5 Pillars lead to the NU System 14 Strategic Priorities.">
            <a:extLst>
              <a:ext uri="{FF2B5EF4-FFF2-40B4-BE49-F238E27FC236}">
                <a16:creationId xmlns:a16="http://schemas.microsoft.com/office/drawing/2014/main" id="{5D6F9B56-B26C-3C48-D1FD-063B99DFB3F5}"/>
              </a:ext>
            </a:extLst>
          </p:cNvPr>
          <p:cNvCxnSpPr>
            <a:cxnSpLocks/>
          </p:cNvCxnSpPr>
          <p:nvPr/>
        </p:nvCxnSpPr>
        <p:spPr>
          <a:xfrm>
            <a:off x="10221310" y="4749596"/>
            <a:ext cx="0" cy="55704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3B5122-814D-273A-D0F8-132090769A39}"/>
              </a:ext>
            </a:extLst>
          </p:cNvPr>
          <p:cNvSpPr txBox="1"/>
          <p:nvPr/>
        </p:nvSpPr>
        <p:spPr>
          <a:xfrm>
            <a:off x="8977760" y="5483759"/>
            <a:ext cx="2508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atin typeface="Work Sans" pitchFamily="2" charset="77"/>
                <a:cs typeface="Calibri Light" panose="020F0302020204030204" pitchFamily="34" charset="0"/>
              </a:rPr>
              <a:t>14 Strategic Priorities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68440F-34FB-FB00-A045-23E1B2F09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3181" y="1833328"/>
            <a:ext cx="1098563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65BE9C-B979-58D2-B6BF-569C5DEB6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402725" y="4151585"/>
            <a:ext cx="572813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4BE77F-C63C-5FEF-6B9B-AEC43FAE0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402725" y="5822730"/>
            <a:ext cx="572813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8DBD7D-3A9B-0328-95CB-5AE87E12C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057493" y="4151585"/>
            <a:ext cx="572813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E0D98B-8227-A67A-0403-FA91761EF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057493" y="5822730"/>
            <a:ext cx="572813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560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17A75E1-BFDF-747A-766D-87278CAAE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D740C8-957A-45E3-F17C-C8A4B26C10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73652" y="181451"/>
            <a:ext cx="7444697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00000"/>
                </a:solidFill>
                <a:effectLst/>
                <a:uLnTx/>
                <a:uFillTx/>
                <a:latin typeface="Oswald" pitchFamily="2" charset="77"/>
                <a:ea typeface="+mn-ea"/>
                <a:cs typeface="Calibri Light" panose="020F0302020204030204" pitchFamily="34" charset="0"/>
              </a:rPr>
              <a:t>Odyssey to the Extraordinary (O2E)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0FB9F-F75D-0E11-6B8D-6A54B61813B2}"/>
              </a:ext>
            </a:extLst>
          </p:cNvPr>
          <p:cNvSpPr txBox="1"/>
          <p:nvPr/>
        </p:nvSpPr>
        <p:spPr>
          <a:xfrm>
            <a:off x="4949152" y="1594237"/>
            <a:ext cx="2293696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latin typeface="Work Sans" pitchFamily="2" charset="77"/>
                <a:cs typeface="Calibri Light" panose="020F0302020204030204" pitchFamily="34" charset="0"/>
              </a:rPr>
              <a:t>5 Pillars</a:t>
            </a:r>
            <a:endParaRPr lang="en-US" b="1" dirty="0">
              <a:latin typeface="Work Sa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EA28E8-B159-B630-A352-BF6C7F5B1F06}"/>
              </a:ext>
            </a:extLst>
          </p:cNvPr>
          <p:cNvSpPr txBox="1"/>
          <p:nvPr/>
        </p:nvSpPr>
        <p:spPr>
          <a:xfrm>
            <a:off x="3323893" y="2372226"/>
            <a:ext cx="55442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latin typeface="Work Sans" pitchFamily="2" charset="77"/>
                <a:cs typeface="Calibri Light" panose="020F0302020204030204" pitchFamily="34" charset="0"/>
              </a:rPr>
              <a:t>14 Strategic Priorities</a:t>
            </a:r>
            <a:endParaRPr lang="en-US" sz="2700" b="1" dirty="0">
              <a:solidFill>
                <a:srgbClr val="D00000"/>
              </a:solidFill>
              <a:latin typeface="Work Sans" pitchFamily="2" charset="77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7E111-01F5-55B4-CAC6-8B0BB4B4764C}"/>
              </a:ext>
            </a:extLst>
          </p:cNvPr>
          <p:cNvSpPr txBox="1"/>
          <p:nvPr/>
        </p:nvSpPr>
        <p:spPr>
          <a:xfrm>
            <a:off x="316194" y="3264389"/>
            <a:ext cx="115596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latin typeface="Work Sans" pitchFamily="2" charset="77"/>
                <a:cs typeface="Calibri Light" panose="020F0302020204030204" pitchFamily="34" charset="0"/>
              </a:rPr>
              <a:t>Operational Strategic Initiatives (OSIs):  </a:t>
            </a:r>
            <a:br>
              <a:rPr lang="en-US" sz="2700" dirty="0">
                <a:latin typeface="Work Sans" pitchFamily="2" charset="77"/>
                <a:cs typeface="Calibri Light" panose="020F0302020204030204" pitchFamily="34" charset="0"/>
              </a:rPr>
            </a:br>
            <a:r>
              <a:rPr lang="en-US" sz="2700" dirty="0">
                <a:latin typeface="Work Sans" pitchFamily="2" charset="77"/>
                <a:cs typeface="Calibri Light" panose="020F0302020204030204" pitchFamily="34" charset="0"/>
              </a:rPr>
              <a:t>The focused, actionable initiatives that advance unit level strategic priorities, IANR’s Strategic Direction, and the Odyssey</a:t>
            </a:r>
          </a:p>
          <a:p>
            <a:pPr algn="ctr"/>
            <a:endParaRPr lang="en-US" sz="2700" dirty="0">
              <a:latin typeface="Work Sans" pitchFamily="2" charset="77"/>
              <a:cs typeface="Calibri Light" panose="020F0302020204030204" pitchFamily="34" charset="0"/>
            </a:endParaRPr>
          </a:p>
          <a:p>
            <a:pPr algn="ctr"/>
            <a:endParaRPr lang="en-US" sz="2700" dirty="0">
              <a:latin typeface="Work Sans" pitchFamily="2" charset="77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35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BD1CF0C-C322-63C1-CC4F-43B5AA885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C33EF8-8E45-058D-C88C-D438B06CB8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8912" y="398629"/>
            <a:ext cx="11127782" cy="71558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D00000"/>
                </a:solidFill>
                <a:effectLst/>
                <a:uLnTx/>
                <a:uFillTx/>
                <a:latin typeface="Oswald" pitchFamily="2" charset="77"/>
                <a:ea typeface="Calibri Light"/>
                <a:cs typeface="Calibri Light"/>
              </a:rPr>
              <a:t>Guiding Principles for OSIs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wald" pitchFamily="2" charset="77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B984D2-6C38-A372-B5ED-553C6E3AE30D}"/>
              </a:ext>
            </a:extLst>
          </p:cNvPr>
          <p:cNvSpPr txBox="1"/>
          <p:nvPr/>
        </p:nvSpPr>
        <p:spPr>
          <a:xfrm>
            <a:off x="428913" y="1378750"/>
            <a:ext cx="11479308" cy="53476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Work Sans" pitchFamily="2" charset="77"/>
                <a:ea typeface="Calibri Light"/>
                <a:cs typeface="Calibri Light"/>
              </a:rPr>
              <a:t>Align </a:t>
            </a:r>
            <a:r>
              <a:rPr lang="en-US" sz="2600" dirty="0">
                <a:solidFill>
                  <a:srgbClr val="000000"/>
                </a:solidFill>
                <a:latin typeface="Work Sans" pitchFamily="2" charset="77"/>
                <a:ea typeface="Calibri Light"/>
                <a:cs typeface="Calibri Light" panose="020F0302020204030204" pitchFamily="34" charset="0"/>
              </a:rPr>
              <a:t>with “unit-level” strategic priorities</a:t>
            </a:r>
          </a:p>
          <a:p>
            <a:pPr marL="685800" lvl="1"/>
            <a:r>
              <a:rPr lang="en-US" sz="2600" dirty="0">
                <a:latin typeface="Work Sans" pitchFamily="2" charset="77"/>
                <a:cs typeface="Calibri Light" panose="020F0302020204030204" pitchFamily="34" charset="0"/>
              </a:rPr>
              <a:t>- (e.g., mission areas, departments, schools, REECs, research centers, engagement zones, program areas)</a:t>
            </a:r>
          </a:p>
          <a:p>
            <a:pPr marL="342900"/>
            <a:endParaRPr lang="en-US" sz="2500" dirty="0">
              <a:solidFill>
                <a:srgbClr val="000000"/>
              </a:solidFill>
              <a:latin typeface="Work Sans" pitchFamily="2" charset="77"/>
              <a:ea typeface="Calibri Light"/>
              <a:cs typeface="Calibri Light"/>
            </a:endParaRP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Work Sans" pitchFamily="2" charset="77"/>
                <a:ea typeface="Calibri Light"/>
                <a:cs typeface="Calibri Light"/>
              </a:rPr>
              <a:t>Advance IANR’s Strategic Direction and Odyssey to the Extraordinary </a:t>
            </a:r>
          </a:p>
          <a:p>
            <a:pPr marL="342900">
              <a:buFont typeface="Arial"/>
              <a:buChar char="•"/>
            </a:pPr>
            <a:endParaRPr lang="en-US" sz="2500" dirty="0">
              <a:solidFill>
                <a:srgbClr val="000000"/>
              </a:solidFill>
              <a:latin typeface="Work Sans" pitchFamily="2" charset="77"/>
              <a:ea typeface="Calibri Light"/>
              <a:cs typeface="Calibri Light"/>
            </a:endParaRP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Work Sans" pitchFamily="2" charset="77"/>
                <a:ea typeface="Calibri Light"/>
                <a:cs typeface="Calibri Light"/>
              </a:rPr>
              <a:t>Build from Year 1 OSIs</a:t>
            </a:r>
            <a:endParaRPr lang="en-US" dirty="0">
              <a:solidFill>
                <a:srgbClr val="212121"/>
              </a:solidFill>
              <a:latin typeface="Work Sans" pitchFamily="2" charset="77"/>
              <a:ea typeface="Calibri Light"/>
              <a:cs typeface="Calibri Light"/>
            </a:endParaRPr>
          </a:p>
          <a:p>
            <a:pPr marL="342900">
              <a:buFont typeface="Arial"/>
              <a:buChar char="•"/>
            </a:pPr>
            <a:endParaRPr lang="en-US" sz="2500" dirty="0">
              <a:solidFill>
                <a:srgbClr val="212121"/>
              </a:solidFill>
              <a:latin typeface="Work Sans" pitchFamily="2" charset="77"/>
              <a:ea typeface="Calibri Light"/>
              <a:cs typeface="Calibri Light"/>
            </a:endParaRP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Work Sans" pitchFamily="2" charset="77"/>
                <a:ea typeface="Calibri Light"/>
                <a:cs typeface="Calibri Light"/>
              </a:rPr>
              <a:t>Support both current priorities and initiatives and emerging opportunities and initiatives</a:t>
            </a:r>
            <a:endParaRPr lang="en-US" dirty="0">
              <a:solidFill>
                <a:srgbClr val="212121"/>
              </a:solidFill>
              <a:latin typeface="Work Sans" pitchFamily="2" charset="77"/>
              <a:ea typeface="Calibri Light"/>
              <a:cs typeface="Calibri Light"/>
            </a:endParaRPr>
          </a:p>
          <a:p>
            <a:pPr marL="342900"/>
            <a:endParaRPr lang="en-US" sz="2500" dirty="0">
              <a:solidFill>
                <a:srgbClr val="000000"/>
              </a:solidFill>
              <a:latin typeface="Work Sans" pitchFamily="2" charset="77"/>
              <a:ea typeface="Calibri Light"/>
              <a:cs typeface="Calibri Light"/>
            </a:endParaRP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  <a:latin typeface="Work Sans" pitchFamily="2" charset="77"/>
                <a:ea typeface="Calibri Light"/>
                <a:cs typeface="Calibri Light"/>
              </a:rPr>
              <a:t>Foster collaboration and interdisciplinary OSIs </a:t>
            </a:r>
            <a:endParaRPr lang="en-US" dirty="0">
              <a:latin typeface="Work Sans" pitchFamily="2" charset="77"/>
            </a:endParaRPr>
          </a:p>
          <a:p>
            <a:pPr marL="285750">
              <a:buFont typeface="Arial"/>
              <a:buChar char="•"/>
            </a:pPr>
            <a:endParaRPr lang="en-US" dirty="0"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8323254"/>
      </p:ext>
    </p:extLst>
  </p:cSld>
  <p:clrMapOvr>
    <a:masterClrMapping/>
  </p:clrMapOvr>
</p:sld>
</file>

<file path=ppt/theme/theme1.xml><?xml version="1.0" encoding="utf-8"?>
<a:theme xmlns:a="http://schemas.openxmlformats.org/drawingml/2006/main" name="UNL PPT Theme">
  <a:themeElements>
    <a:clrScheme name="UNL Colors 1">
      <a:dk1>
        <a:srgbClr val="212121"/>
      </a:dk1>
      <a:lt1>
        <a:srgbClr val="FEFDFA"/>
      </a:lt1>
      <a:dk2>
        <a:srgbClr val="D00000"/>
      </a:dk2>
      <a:lt2>
        <a:srgbClr val="C7C8CA"/>
      </a:lt2>
      <a:accent1>
        <a:srgbClr val="249AB5"/>
      </a:accent1>
      <a:accent2>
        <a:srgbClr val="BCCB2A"/>
      </a:accent2>
      <a:accent3>
        <a:srgbClr val="F58A1F"/>
      </a:accent3>
      <a:accent4>
        <a:srgbClr val="005D83"/>
      </a:accent4>
      <a:accent5>
        <a:srgbClr val="FFD74F"/>
      </a:accent5>
      <a:accent6>
        <a:srgbClr val="A5228D"/>
      </a:accent6>
      <a:hlink>
        <a:srgbClr val="249AB5"/>
      </a:hlink>
      <a:folHlink>
        <a:srgbClr val="91919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NL PPT Theme" id="{9B44E9DF-6A9B-AB46-AA93-B248B3C4162B}" vid="{203E8BBF-4F41-8A40-B9BA-4D61E55C73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2087</TotalTime>
  <Words>150</Words>
  <Application>Microsoft Macintosh PowerPoint</Application>
  <PresentationFormat>Widescreen</PresentationFormat>
  <Paragraphs>31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Franklin Gothic Book</vt:lpstr>
      <vt:lpstr>Franklin Gothic Medium</vt:lpstr>
      <vt:lpstr>Oswald</vt:lpstr>
      <vt:lpstr>Work Sans</vt:lpstr>
      <vt:lpstr>UNL PPT Theme</vt:lpstr>
      <vt:lpstr>Strategic Alignment: IANR, UNL, and the NU System</vt:lpstr>
      <vt:lpstr>Odyssey to the Extraordinary (O2E)</vt:lpstr>
      <vt:lpstr>Guiding Principles for OSIs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Jason Cooper</cp:lastModifiedBy>
  <cp:revision>50</cp:revision>
  <cp:lastPrinted>2026-02-12T13:20:18Z</cp:lastPrinted>
  <dcterms:created xsi:type="dcterms:W3CDTF">2025-06-30T21:36:52Z</dcterms:created>
  <dcterms:modified xsi:type="dcterms:W3CDTF">2026-03-24T16:56:18Z</dcterms:modified>
</cp:coreProperties>
</file>